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61" r:id="rId4"/>
    <p:sldId id="275" r:id="rId5"/>
    <p:sldId id="273" r:id="rId6"/>
    <p:sldId id="264" r:id="rId7"/>
    <p:sldId id="268" r:id="rId8"/>
    <p:sldId id="266" r:id="rId9"/>
    <p:sldId id="267" r:id="rId10"/>
    <p:sldId id="262" r:id="rId11"/>
    <p:sldId id="265" r:id="rId12"/>
    <p:sldId id="276" r:id="rId13"/>
    <p:sldId id="277" r:id="rId14"/>
    <p:sldId id="259" r:id="rId15"/>
    <p:sldId id="269" r:id="rId16"/>
    <p:sldId id="270" r:id="rId17"/>
    <p:sldId id="271" r:id="rId18"/>
    <p:sldId id="27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0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60" autoAdjust="0"/>
    <p:restoredTop sz="71346" autoAdjust="0"/>
  </p:normalViewPr>
  <p:slideViewPr>
    <p:cSldViewPr snapToGrid="0">
      <p:cViewPr varScale="1">
        <p:scale>
          <a:sx n="82" d="100"/>
          <a:sy n="82" d="100"/>
        </p:scale>
        <p:origin x="18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81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D3EA9E6-107A-4BDA-AFEE-6E5BF093F3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56D793-3C81-4012-BDB7-3996BC29D40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CC79C-F986-4FCE-8CDF-D06CBC1D1F0A}" type="datetimeFigureOut">
              <a:rPr lang="en-US" smtClean="0"/>
              <a:t>6.9.17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123900-3D9F-4854-8252-1D822235E46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00F4C4-8B36-4918-95A4-B3C6BE323A6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69BC51-6593-497E-99A7-46EBC9A6F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085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552D62-820A-4D79-A737-2278E922AE66}" type="datetimeFigureOut">
              <a:rPr lang="en-US" smtClean="0"/>
              <a:t>6.9.17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AA6394-DB9D-44AF-80CA-8E5BCC391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830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Dans la continuité des enseignements, TD et conférences dispensés en M1, j’ai voulu remettre en question la manière dont la sphère numérique est appréhendée en géographie.</a:t>
            </a:r>
          </a:p>
          <a:p>
            <a:r>
              <a:rPr lang="fr-FR" dirty="0"/>
              <a:t>On a beaucoup parlé de discours géographique, de récit, de traces numériques… Il m’a semblé que la sphère numérique pouvait faire le lien entre ces différentes facettes</a:t>
            </a:r>
            <a:r>
              <a:rPr lang="fr-FR" sz="1400" dirty="0"/>
              <a:t>.</a:t>
            </a:r>
            <a:endParaRPr lang="fr-FR" dirty="0"/>
          </a:p>
          <a:p>
            <a:r>
              <a:rPr lang="fr-FR" dirty="0"/>
              <a:t>Pour le savoir, il fallait pouvoir étudier les entrées et sorties de la discipline géographique. C’était l’objet du travail de cette année.</a:t>
            </a:r>
          </a:p>
          <a:p>
            <a:r>
              <a:rPr lang="fr-FR" dirty="0"/>
              <a:t>J’ai donc entrepris de réaliser un schéma qui permettrait de connaître les mécanismes du dialogue entre la réalité et la discipline.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J’ai d’abord réalisé un schéma de manière intuitive.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Ensuite, je l’ai confronté à la réalité grâce au stage au sein de l’UMR PASSAGES.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Enfin, je m’en suis servi pour étayer des pistes de réflexion pour le mémoire de M2.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A6394-DB9D-44AF-80CA-8E5BCC3911B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6299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On aboutit à ce schéma. Il faut changer le titre car nous n’avons plus seulement des traductions.</a:t>
            </a:r>
          </a:p>
          <a:p>
            <a:r>
              <a:rPr lang="fr-FR" dirty="0"/>
              <a:t>Je vais décomposer l’explication en deux temps.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A6394-DB9D-44AF-80CA-8E5BCC3911B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5998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D’abord, entre la sphère physique et la sphère des connaissances, on ajoute la sphère technique, car on utilise bien des outils pour fabriquer la connaissance et la restituer.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De fait, la nouvelle sphère technique englobe les processus de traduction relatifs à la discipline, puisqu’ils sont régis par des règles (ce sont des méthodes).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On ajoute le support physique du récit qui est le média. Le récit ne passe pas directement dans l’imaginaire. Il est consigné sous une forme physique.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On nomme les flèches d’influence et d’insertion (conception, intuition, normalisation, construction mentale).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Chaque flèche est placée dans sa sphère respective.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A6394-DB9D-44AF-80CA-8E5BCC3911B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5489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Ajouter cette sphère pourrait sembler superflu,  mais la faire figurer permet de réfléchir à l’interface entre la réalité et la fabrication des connaissances.</a:t>
            </a:r>
          </a:p>
          <a:p>
            <a:r>
              <a:rPr lang="fr-FR" dirty="0"/>
              <a:t>On peut par exemple y ajouter le support « Modèle ». C’est la traduction mathématique des faits.</a:t>
            </a:r>
          </a:p>
          <a:p>
            <a:r>
              <a:rPr lang="fr-FR" dirty="0"/>
              <a:t>On peut le relier au terrain par la « Systématisation », c’est-à-dire l’action automatisée.</a:t>
            </a:r>
          </a:p>
          <a:p>
            <a:r>
              <a:rPr lang="fr-FR" dirty="0"/>
              <a:t>C’est autour de cette sphère technique que je vais rechercher des pistes de M2.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A6394-DB9D-44AF-80CA-8E5BCC3911B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8495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En observant le schéma, on peut isoler des circuits qui décrivent les dynamiques à l’œuvre dans des situations spécifiques.</a:t>
            </a:r>
          </a:p>
          <a:p>
            <a:r>
              <a:rPr lang="fr-FR" dirty="0"/>
              <a:t>Par exemple, au centre, le discours géographique hors recherche peut expliquer des éléments de cours vus avec M. Hoyaux en « Écritures Géographiques ».</a:t>
            </a:r>
          </a:p>
          <a:p>
            <a:r>
              <a:rPr lang="fr-FR" dirty="0"/>
              <a:t>À droite, un cas de figure dans lequel l’individu n’intervient pas.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A6394-DB9D-44AF-80CA-8E5BCC3911B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6285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Nous avons établi un schéma le plus complet possible, qui soulève encore des questions. Voyons quelles pistes il offre pour le M2.</a:t>
            </a:r>
          </a:p>
          <a:p>
            <a:r>
              <a:rPr lang="fr-FR" dirty="0"/>
              <a:t>Ces pistes gravitent autour de plusieurs sujets comme la dimension « cyber », le rôle des machines…</a:t>
            </a:r>
          </a:p>
          <a:p>
            <a:r>
              <a:rPr lang="fr-FR" dirty="0"/>
              <a:t>J’ai regroupé mes interrogations en deux catégories.</a:t>
            </a:r>
          </a:p>
          <a:p>
            <a:endParaRPr lang="fr-FR" dirty="0"/>
          </a:p>
          <a:p>
            <a:r>
              <a:rPr lang="fr-FR" dirty="0"/>
              <a:t>I </a:t>
            </a:r>
            <a:r>
              <a:rPr lang="fr-FR" dirty="0" err="1"/>
              <a:t>don’t</a:t>
            </a:r>
            <a:r>
              <a:rPr lang="fr-FR" dirty="0"/>
              <a:t> </a:t>
            </a:r>
            <a:r>
              <a:rPr lang="fr-FR" dirty="0" err="1"/>
              <a:t>think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diagram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ever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finished</a:t>
            </a:r>
            <a:r>
              <a:rPr lang="fr-FR" dirty="0"/>
              <a:t>, but at </a:t>
            </a:r>
            <a:r>
              <a:rPr lang="fr-FR" dirty="0" err="1"/>
              <a:t>this</a:t>
            </a:r>
            <a:r>
              <a:rPr lang="fr-FR" dirty="0"/>
              <a:t> point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sufficiently</a:t>
            </a:r>
            <a:r>
              <a:rPr lang="fr-FR" dirty="0"/>
              <a:t> </a:t>
            </a:r>
            <a:r>
              <a:rPr lang="fr-FR" dirty="0" err="1"/>
              <a:t>developped</a:t>
            </a:r>
            <a:r>
              <a:rPr lang="fr-FR" dirty="0"/>
              <a:t>.</a:t>
            </a:r>
          </a:p>
          <a:p>
            <a:r>
              <a:rPr lang="fr-FR" dirty="0"/>
              <a:t>Out of all the questions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still</a:t>
            </a:r>
            <a:r>
              <a:rPr lang="fr-FR" dirty="0"/>
              <a:t> </a:t>
            </a:r>
            <a:r>
              <a:rPr lang="fr-FR" dirty="0" err="1"/>
              <a:t>remain</a:t>
            </a:r>
            <a:r>
              <a:rPr lang="fr-FR" dirty="0"/>
              <a:t>, </a:t>
            </a:r>
            <a:r>
              <a:rPr lang="fr-FR" dirty="0" err="1"/>
              <a:t>we’re</a:t>
            </a:r>
            <a:r>
              <a:rPr lang="fr-FR" dirty="0"/>
              <a:t> </a:t>
            </a:r>
            <a:r>
              <a:rPr lang="fr-FR" dirty="0" err="1"/>
              <a:t>going</a:t>
            </a:r>
            <a:r>
              <a:rPr lang="fr-FR" dirty="0"/>
              <a:t> to </a:t>
            </a:r>
            <a:r>
              <a:rPr lang="fr-FR" dirty="0" err="1"/>
              <a:t>see</a:t>
            </a:r>
            <a:r>
              <a:rPr lang="fr-FR" dirty="0"/>
              <a:t>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ones</a:t>
            </a:r>
            <a:r>
              <a:rPr lang="fr-FR" dirty="0"/>
              <a:t> are relevant for </a:t>
            </a:r>
            <a:r>
              <a:rPr lang="fr-FR" dirty="0" err="1"/>
              <a:t>my</a:t>
            </a:r>
            <a:r>
              <a:rPr lang="fr-FR" dirty="0"/>
              <a:t> </a:t>
            </a:r>
            <a:r>
              <a:rPr lang="fr-FR" dirty="0" err="1"/>
              <a:t>Master’s</a:t>
            </a:r>
            <a:r>
              <a:rPr lang="fr-FR" dirty="0"/>
              <a:t> </a:t>
            </a:r>
            <a:r>
              <a:rPr lang="fr-FR" dirty="0" err="1"/>
              <a:t>thesis</a:t>
            </a:r>
            <a:r>
              <a:rPr lang="fr-FR" dirty="0"/>
              <a:t>.</a:t>
            </a:r>
          </a:p>
          <a:p>
            <a:r>
              <a:rPr lang="fr-FR" dirty="0"/>
              <a:t>The questions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interest</a:t>
            </a:r>
            <a:r>
              <a:rPr lang="fr-FR" dirty="0"/>
              <a:t> me </a:t>
            </a:r>
            <a:r>
              <a:rPr lang="fr-FR" dirty="0" err="1"/>
              <a:t>most</a:t>
            </a:r>
            <a:r>
              <a:rPr lang="fr-FR" dirty="0"/>
              <a:t> have to do </a:t>
            </a:r>
            <a:r>
              <a:rPr lang="fr-FR" dirty="0" err="1"/>
              <a:t>with</a:t>
            </a:r>
            <a:r>
              <a:rPr lang="fr-FR" dirty="0"/>
              <a:t> reality, </a:t>
            </a:r>
            <a:r>
              <a:rPr lang="fr-FR" dirty="0" err="1"/>
              <a:t>geography</a:t>
            </a:r>
            <a:r>
              <a:rPr lang="fr-FR" dirty="0"/>
              <a:t> as a </a:t>
            </a:r>
            <a:r>
              <a:rPr lang="fr-FR" dirty="0" err="1"/>
              <a:t>field</a:t>
            </a:r>
            <a:r>
              <a:rPr lang="fr-FR" dirty="0"/>
              <a:t>, cyberspace and machines.</a:t>
            </a:r>
          </a:p>
          <a:p>
            <a:r>
              <a:rPr lang="fr-FR" dirty="0" err="1"/>
              <a:t>I’ve</a:t>
            </a:r>
            <a:r>
              <a:rPr lang="fr-FR" dirty="0"/>
              <a:t> </a:t>
            </a:r>
            <a:r>
              <a:rPr lang="fr-FR" dirty="0" err="1"/>
              <a:t>gathered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 in </a:t>
            </a:r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categories</a:t>
            </a:r>
            <a:r>
              <a:rPr lang="fr-F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A6394-DB9D-44AF-80CA-8E5BCC3911B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989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D’abord, celles qui concernent la relation entre la réalité et la discipline.</a:t>
            </a:r>
          </a:p>
          <a:p>
            <a:r>
              <a:rPr lang="fr-FR" dirty="0"/>
              <a:t>On remarque qu’il y a une différence de nature entre la réalité et les connaissances qui en sont dérivées.</a:t>
            </a:r>
          </a:p>
          <a:p>
            <a:r>
              <a:rPr lang="fr-FR" dirty="0"/>
              <a:t>	Nous avons dit que le terrain est un support. Mais si j’agis sur le terrain, ce n’est pas la connaissance que je place sur ce support.</a:t>
            </a:r>
          </a:p>
          <a:p>
            <a:r>
              <a:rPr lang="fr-FR" dirty="0"/>
              <a:t>	On pense plutôt à la notion d’entropie. En agissant sur la réalité géographique, j’en change l’ordre.</a:t>
            </a:r>
          </a:p>
          <a:p>
            <a:r>
              <a:rPr lang="fr-FR" dirty="0"/>
              <a:t>	Et l’ordre, c’est précisément le matériau à partir duquel je dérive les connaissances (par l’observation ou par la collecte).</a:t>
            </a:r>
          </a:p>
          <a:p>
            <a:r>
              <a:rPr lang="fr-FR" dirty="0"/>
              <a:t>Cette réalité, peut-on la connaître dans toute son objectivité ?</a:t>
            </a:r>
          </a:p>
          <a:p>
            <a:r>
              <a:rPr lang="fr-FR" dirty="0"/>
              <a:t>Quels dispositifs utiliser pour aller vers une géographie objective 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	La terre est déjà surveillée par un très grand nombre de capteurs. Existe-t-il d’autres moyens (intelligences artificielles) ?</a:t>
            </a:r>
          </a:p>
          <a:p>
            <a:r>
              <a:rPr lang="fr-FR" dirty="0"/>
              <a:t>Peut-on imaginer une géographie absolue ? Quelle en serait l’utilité 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A6394-DB9D-44AF-80CA-8E5BCC3911B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2102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Ensuite, les pistes relatives à la dimension numérique.</a:t>
            </a:r>
          </a:p>
          <a:p>
            <a:r>
              <a:rPr lang="fr-FR" dirty="0"/>
              <a:t>Nous avons beaucoup parlé des traces numériques cette année, mais j’ai trouvé que les travaux présentés étaient très prudents. Voici pourquoi.</a:t>
            </a:r>
          </a:p>
          <a:p>
            <a:r>
              <a:rPr lang="fr-FR" dirty="0"/>
              <a:t>	La dimension numérique est accessible en tout point de l’espace géographique.</a:t>
            </a:r>
          </a:p>
          <a:p>
            <a:r>
              <a:rPr lang="fr-FR" dirty="0"/>
              <a:t>	Les machines évoluent dans cette dimension numérique </a:t>
            </a:r>
            <a:r>
              <a:rPr lang="fr-FR" i="1" dirty="0"/>
              <a:t>et</a:t>
            </a:r>
            <a:r>
              <a:rPr lang="fr-FR" dirty="0"/>
              <a:t> dans notre espace géographique.</a:t>
            </a:r>
          </a:p>
          <a:p>
            <a:r>
              <a:rPr lang="fr-FR" dirty="0"/>
              <a:t>	De plus, elles possèdent leur propre géographie.</a:t>
            </a:r>
          </a:p>
          <a:p>
            <a:r>
              <a:rPr lang="fr-FR" dirty="0"/>
              <a:t>	Exemple : les voitures autonomes qui construisent à chaque instant des cartes très précises de leur environnement immédiat.</a:t>
            </a:r>
          </a:p>
          <a:p>
            <a:r>
              <a:rPr lang="fr-FR" dirty="0"/>
              <a:t>	Les univers narratifs peuvent aussi s’appuyer sur la dimension numérique pour proposer réalisme, interactivité, persistance (jeux vidéos).</a:t>
            </a:r>
          </a:p>
          <a:p>
            <a:r>
              <a:rPr lang="fr-FR" dirty="0"/>
              <a:t>Dans le schéma, on se rend compte que la plupart des supports et même les traductions peuvent être de nature « cyber ».</a:t>
            </a:r>
          </a:p>
          <a:p>
            <a:r>
              <a:rPr lang="fr-FR" dirty="0"/>
              <a:t>	Là, le numérique serait comme une sorte d’éther dans lequel baignent les éléments du schéma.</a:t>
            </a:r>
          </a:p>
          <a:p>
            <a:r>
              <a:rPr lang="fr-FR" dirty="0"/>
              <a:t>La dimension numérique apporte beaucoup plus que simplement des traces, et c’est ce qui m’intéresse pour le M2.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A6394-DB9D-44AF-80CA-8E5BCC3911B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8618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Que nous a apporté ce schéma?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A6394-DB9D-44AF-80CA-8E5BCC3911B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3492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Nous avons poussé le schéma jusqu’au bout. Sa forme ne nous permet pas de faire figurer plus finement les dynamiques complexes entre les sphères.</a:t>
            </a:r>
          </a:p>
          <a:p>
            <a:r>
              <a:rPr lang="fr-FR" dirty="0"/>
              <a:t>	Par exemple, on a recours à des supports physiques pour passer des données au récit. Le schéma ne permet pas de montrer ces aller-retours.</a:t>
            </a:r>
          </a:p>
          <a:p>
            <a:r>
              <a:rPr lang="fr-FR" dirty="0"/>
              <a:t>	En changeant sa forme (par exemple en ajoutant une troisième dimension), on pourrait encore l’enrichir de nouveaux éléments en recherchant les dynamiques qui se cachent dans les interstices.</a:t>
            </a:r>
          </a:p>
          <a:p>
            <a:r>
              <a:rPr lang="fr-FR" dirty="0"/>
              <a:t>Concernant le sujet de M2, voici la piste que j’envisage.</a:t>
            </a:r>
          </a:p>
          <a:p>
            <a:r>
              <a:rPr lang="fr-FR" dirty="0"/>
              <a:t>	Nous avons vu que la plupart des supports pouvaient être de nature « cyber ».</a:t>
            </a:r>
          </a:p>
          <a:p>
            <a:r>
              <a:rPr lang="fr-FR" dirty="0"/>
              <a:t>	Or cette dimension numérique annule les distances.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	Nous avons aussi vu qu’elle est accessible en tout point de l’espace géographique.</a:t>
            </a:r>
          </a:p>
          <a:p>
            <a:r>
              <a:rPr lang="fr-FR" dirty="0"/>
              <a:t>	Nous sommes donc face à un espace géographique dont tous les points sont côte-à-côte.</a:t>
            </a:r>
          </a:p>
          <a:p>
            <a:r>
              <a:rPr lang="fr-FR" dirty="0"/>
              <a:t>	Mon intention est donc de proposer un concept que j’ai appelé « l’espace géographique augmenté » expliquant pourquoi dimension physique et </a:t>
            </a:r>
            <a:r>
              <a:rPr lang="fr-FR" dirty="0" err="1"/>
              <a:t>dimensino</a:t>
            </a:r>
            <a:r>
              <a:rPr lang="fr-FR" dirty="0"/>
              <a:t> numérique ne sont pas à mettre en opposition, mais au contraire à penser comme un seul espace à 5 dimensions.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A6394-DB9D-44AF-80CA-8E5BCC3911B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39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D’abord, la construction d’un schéma basique.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Intuitivement, on peut concevoir qu’il y a un terrain (réalité géographique), un récit (discours géographique) et que l’on peut passer du premier au second.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A6394-DB9D-44AF-80CA-8E5BCC3911B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062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Trois postulats ont guidé l’ébauche du schéma.</a:t>
            </a:r>
          </a:p>
          <a:p>
            <a:r>
              <a:rPr lang="fr-FR" dirty="0"/>
              <a:t>Une distinction est faite d’emblée au niveau de l’approche du terrain entre une approche subjective et une approche objective.</a:t>
            </a:r>
          </a:p>
          <a:p>
            <a:r>
              <a:rPr lang="fr-FR" dirty="0"/>
              <a:t>	C’est nécessaire car on sait que le chercheur n’est pas une machine. De plus, cela permet d’étudier son rôle et de voir si on peut le contourner.</a:t>
            </a:r>
          </a:p>
          <a:p>
            <a:r>
              <a:rPr lang="fr-FR" dirty="0"/>
              <a:t>On peut considérer que toute connaissance est dispensée sous forme de récit. La connaissance n’est pas la réalité, mais un propos, un discours qui présente la réalité.</a:t>
            </a:r>
          </a:p>
          <a:p>
            <a:r>
              <a:rPr lang="fr-FR" dirty="0"/>
              <a:t>Donc la connaissance part d’une réalité et subit un certain nombre de transformations avant de prendre la forme d’un récit.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A6394-DB9D-44AF-80CA-8E5BCC3911B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3525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Voici le schéma basique. On voit bien sa forme en boucle double.</a:t>
            </a:r>
          </a:p>
          <a:p>
            <a:r>
              <a:rPr lang="fr-FR" dirty="0"/>
              <a:t>Le terrain est au centre. À gauche, l’approche subjective (observation). À droite, l’approche objective (collecte).</a:t>
            </a:r>
          </a:p>
          <a:p>
            <a:r>
              <a:rPr lang="fr-FR" dirty="0"/>
              <a:t>On peut dire qu’on a trois sphère. Celle de la réalité physique au centre. À gauche, la sphère de l’intellect, celle de l’individu et son expérience personnelle du terrain. À droite, celle de la discipline géographique avec ses outils, ses méthodes et surtout son aboutissement qui est le récit.</a:t>
            </a:r>
          </a:p>
          <a:p>
            <a:r>
              <a:rPr lang="fr-FR" dirty="0"/>
              <a:t>Le récit, une fois lu ou entendu, peut avoir un effet sur la réalité par le biais de l’action.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A6394-DB9D-44AF-80CA-8E5BCC3911B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597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 schéma est donc composé de nœuds et de flèches. Mais il faut définir ces éléments, car c’est en les nommant qu’on va exposer leur logique.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Nous avons dit que la connaissance qui est dérivée du terrain subit plusieurs transformations. À chaque transformation, elle est consignée sous une certaine forme.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J’ai donc appelé les nœuds des supports.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Lorsqu’elle passe d’un support à l’autre, la connaissance change de forme mais son propos reste le même.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Il y a traduction.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Ces traductions sont des processus. Elles peuvent comporter des erreurs, perdre une partie du sens, être influencées…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A6394-DB9D-44AF-80CA-8E5BCC3911B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274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Voici le schéma basique avec son titre.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Les rectangles sont les supports.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Les flèches sont les processus de traduction.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Il faut noter que le terrain est aussi un support : il contient les informations à partir desquelles on construit la connaissance.</a:t>
            </a:r>
          </a:p>
          <a:p>
            <a:r>
              <a:rPr lang="fr-FR" dirty="0"/>
              <a:t>De plus, on remarque que les supports sont de nature différente dans chaque sphère (gauche : neuro-synaptique, milieu : spatio-temporelle, droite : alphanumérique).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A6394-DB9D-44AF-80CA-8E5BCC3911B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761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J’avais établi ce schéma simple avant le début de mon stage et donc j’ai profité du stage pour vérifier sa pertinence.</a:t>
            </a:r>
          </a:p>
          <a:p>
            <a:r>
              <a:rPr lang="fr-FR" dirty="0"/>
              <a:t>Ce qui était particulier, c’est que je devais réaliser des visualisations à propos d’un terrain dont je n’avais pas l’expérience.</a:t>
            </a:r>
          </a:p>
          <a:p>
            <a:r>
              <a:rPr lang="fr-FR" dirty="0"/>
              <a:t>Dès les premiers jours, j’ai remarqué qu’il y avait d’autres dynamiques à l’œuvre (qui n’étaient pas sur mon schéma) qui n’étaient pas des traductions, mais qui y étaient reliées.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A6394-DB9D-44AF-80CA-8E5BCC3911B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8599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Durant mon stage, j’étais situé entre « Données » et « Récit ».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	Je procédais à l’analyse et à la mise en récit, mais je n’avais pas fait d’observation et je n’avais pas participé à la collecte.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J’ai trouvé deux nouveaux types de dynamiques.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En rose, celles qui vont des supports aux traductions.</a:t>
            </a:r>
          </a:p>
          <a:p>
            <a:r>
              <a:rPr lang="fr-FR" dirty="0"/>
              <a:t>	Elles traduisent l’influence que peut avoir le contenu d’un support sur un processus de traduction. </a:t>
            </a:r>
          </a:p>
          <a:p>
            <a:r>
              <a:rPr lang="fr-FR" dirty="0"/>
              <a:t>	L’analyse à laquelle je devais procéder était guidée par les chercheurs.</a:t>
            </a:r>
          </a:p>
          <a:p>
            <a:r>
              <a:rPr lang="fr-FR" dirty="0"/>
              <a:t>	L’analyse est bien influencée par l’expérience du terrain. </a:t>
            </a:r>
          </a:p>
          <a:p>
            <a:r>
              <a:rPr lang="fr-FR" dirty="0"/>
              <a:t>	Idem pour le processus de collecte, sensé être objectif. Il résulte du bagage intellectuel du chercheur qui l’a mis au point.</a:t>
            </a:r>
          </a:p>
          <a:p>
            <a:r>
              <a:rPr lang="fr-FR" dirty="0"/>
              <a:t>En bleu, celles qui vont des traductions vers un support.</a:t>
            </a:r>
          </a:p>
          <a:p>
            <a:r>
              <a:rPr lang="fr-FR" dirty="0"/>
              <a:t>	Je me suis rendu compte que les processus de traduction pouvaient également engendrer des sous-produits.</a:t>
            </a:r>
          </a:p>
          <a:p>
            <a:r>
              <a:rPr lang="fr-FR" dirty="0"/>
              <a:t>	Par exemple, le travail de mise en récit laisse dans l’imaginaire du chercheur des éléments qui ne figurent pas dans le récit final.</a:t>
            </a:r>
          </a:p>
          <a:p>
            <a:r>
              <a:rPr lang="fr-FR" dirty="0"/>
              <a:t>	C’était mon cas durant le stage, où l’image que j’avais de la région du Solukhumbu dépassait les limites de mes productions.</a:t>
            </a:r>
          </a:p>
          <a:p>
            <a:r>
              <a:rPr lang="fr-FR" dirty="0"/>
              <a:t>Ces nouvelles dynamiques ne sont pas des processus. Ce ne sont pas des suites d’actions visant un résultat précis.</a:t>
            </a:r>
          </a:p>
          <a:p>
            <a:r>
              <a:rPr lang="fr-FR" dirty="0"/>
              <a:t>Elles ne sont pas intentionnelles.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A6394-DB9D-44AF-80CA-8E5BCC3911B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39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Voici le jeu d’éléments obtenu, avec lequel on va enrichir le schéma.</a:t>
            </a:r>
          </a:p>
          <a:p>
            <a:r>
              <a:rPr lang="fr-FR" dirty="0"/>
              <a:t>Support, traduction entre les supports, influences des supports sur les traductions, insertion des sous-produits des traductions dans certains supports.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A6394-DB9D-44AF-80CA-8E5BCC3911B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59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874C3-8346-4CC1-8357-AF8A7C3816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03500" y="1122363"/>
            <a:ext cx="6985000" cy="2387600"/>
          </a:xfrm>
        </p:spPr>
        <p:txBody>
          <a:bodyPr anchor="b"/>
          <a:lstStyle>
            <a:lvl1pPr algn="ctr">
              <a:defRPr sz="60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05F252-545E-477F-B5C0-E0D73801DC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03500" y="3602038"/>
            <a:ext cx="6985000" cy="1655762"/>
          </a:xfrm>
        </p:spPr>
        <p:txBody>
          <a:bodyPr/>
          <a:lstStyle>
            <a:lvl1pPr marL="0" indent="0" algn="ctr">
              <a:buNone/>
              <a:defRPr sz="24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01372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B0DEB-7120-4052-975A-481ED8D39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681" y="320674"/>
            <a:ext cx="11590638" cy="647699"/>
          </a:xfrm>
        </p:spPr>
        <p:txBody>
          <a:bodyPr>
            <a:normAutofit/>
          </a:bodyPr>
          <a:lstStyle>
            <a:lvl1pPr>
              <a:defRPr sz="3600"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554ED-D17B-4547-A82C-E02ADE408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681" y="1149177"/>
            <a:ext cx="11590638" cy="5202195"/>
          </a:xfrm>
        </p:spPr>
        <p:txBody>
          <a:bodyPr/>
          <a:lstStyle>
            <a:lvl1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  <a:lvl2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2pPr>
            <a:lvl3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3pPr>
            <a:lvl4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4pPr>
            <a:lvl5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8068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B405D-21CA-482A-A5BE-5BBFD9FF3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1709738"/>
            <a:ext cx="7607300" cy="2239961"/>
          </a:xfrm>
        </p:spPr>
        <p:txBody>
          <a:bodyPr anchor="ctr">
            <a:normAutofit/>
          </a:bodyPr>
          <a:lstStyle>
            <a:lvl1pPr algn="ctr">
              <a:defRPr sz="4800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94512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523B362-7EBF-4043-8A09-7BC7D868AEC4}"/>
              </a:ext>
            </a:extLst>
          </p:cNvPr>
          <p:cNvSpPr/>
          <p:nvPr userDrawn="1"/>
        </p:nvSpPr>
        <p:spPr>
          <a:xfrm>
            <a:off x="0" y="6591300"/>
            <a:ext cx="12192000" cy="2667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407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42B76-33BC-4A6B-A8E8-A6D71953B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562" y="5110843"/>
            <a:ext cx="5502876" cy="1216553"/>
          </a:xfrm>
        </p:spPr>
        <p:txBody>
          <a:bodyPr>
            <a:noAutofit/>
          </a:bodyPr>
          <a:lstStyle>
            <a:lvl1pPr algn="ctr">
              <a:defRPr sz="2400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93A1E3-1FA9-4B46-BD6F-73FE7A38E2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Logan Lehmann - Université Bordeaux Montaigne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059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5BA0A7D-056B-4426-AEA2-83ED14A086D0}"/>
              </a:ext>
            </a:extLst>
          </p:cNvPr>
          <p:cNvSpPr/>
          <p:nvPr userDrawn="1"/>
        </p:nvSpPr>
        <p:spPr>
          <a:xfrm>
            <a:off x="0" y="6591300"/>
            <a:ext cx="12192000" cy="2667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A6370A-EEA7-43F3-BE8B-7192DE92B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47699"/>
          </a:xfrm>
          <a:prstGeom prst="rect">
            <a:avLst/>
          </a:prstGeom>
        </p:spPr>
        <p:txBody>
          <a:bodyPr vert="horz" lIns="91440" tIns="90000" rIns="91440" bIns="5400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8B58A2-018C-4E57-A05F-E00F76A9FA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647700"/>
            <a:ext cx="12192000" cy="5943600"/>
          </a:xfrm>
          <a:prstGeom prst="rect">
            <a:avLst/>
          </a:prstGeom>
        </p:spPr>
        <p:txBody>
          <a:bodyPr vert="horz" lIns="180000" tIns="90000" rIns="180000" bIns="9000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D185BF5C-C5F1-4B8E-A1B5-3B1A1EB1F6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591300"/>
            <a:ext cx="4114800" cy="26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1pPr>
          </a:lstStyle>
          <a:p>
            <a:r>
              <a:rPr lang="fr-FR"/>
              <a:t>Logan Lehmann - Université Bordeaux Montaigne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724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  <p:sldLayoutId id="2147483656" r:id="rId5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Source Sans Pro Semibold" panose="020B0603030403020204" pitchFamily="34" charset="0"/>
          <a:ea typeface="Source Sans Pro Semibold" panose="020B060303040302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B9C20-7316-456B-B77F-348146DF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3274" y="1122363"/>
            <a:ext cx="7385452" cy="2387600"/>
          </a:xfrm>
        </p:spPr>
        <p:txBody>
          <a:bodyPr tIns="90000" bIns="90000">
            <a:normAutofit/>
          </a:bodyPr>
          <a:lstStyle/>
          <a:p>
            <a:r>
              <a:rPr lang="fr-FR" sz="4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Fabrication et consignation</a:t>
            </a:r>
            <a:br>
              <a:rPr lang="fr-FR" sz="4800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fr-FR" sz="4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du savoir géographique</a:t>
            </a:r>
            <a:endParaRPr lang="en-US" sz="48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D844B2-D6D8-4428-A1DC-2AD23AE44A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28070"/>
            <a:ext cx="9144000" cy="1729730"/>
          </a:xfrm>
        </p:spPr>
        <p:txBody>
          <a:bodyPr tIns="90000" bIns="90000" anchor="ctr">
            <a:normAutofit/>
          </a:bodyPr>
          <a:lstStyle/>
          <a:p>
            <a:r>
              <a:rPr lang="fr-FR" sz="2000" kern="0" spc="130" dirty="0">
                <a:latin typeface="+mj-lt"/>
                <a:ea typeface="Source Sans Pro Semibold" panose="020B0603030403020204" pitchFamily="34" charset="0"/>
              </a:rPr>
              <a:t>Logan Lehmann</a:t>
            </a:r>
            <a:br>
              <a:rPr lang="fr-FR" sz="2000" kern="0" spc="130" dirty="0">
                <a:latin typeface="+mj-lt"/>
                <a:ea typeface="Source Sans Pro Semibold" panose="020B0603030403020204" pitchFamily="34" charset="0"/>
              </a:rPr>
            </a:br>
            <a:r>
              <a:rPr lang="fr-FR" sz="2000" kern="0" spc="130" dirty="0">
                <a:latin typeface="+mj-lt"/>
                <a:ea typeface="Source Sans Pro Semibold" panose="020B0603030403020204" pitchFamily="34" charset="0"/>
              </a:rPr>
              <a:t>07.09.2017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BB2DF4D-B7DA-4C9E-BEC6-44BFD2D0482E}"/>
              </a:ext>
            </a:extLst>
          </p:cNvPr>
          <p:cNvGrpSpPr/>
          <p:nvPr/>
        </p:nvGrpSpPr>
        <p:grpSpPr>
          <a:xfrm>
            <a:off x="3837357" y="5421400"/>
            <a:ext cx="4517286" cy="468957"/>
            <a:chOff x="4950271" y="5741050"/>
            <a:chExt cx="4517286" cy="468957"/>
          </a:xfrm>
        </p:grpSpPr>
        <p:pic>
          <p:nvPicPr>
            <p:cNvPr id="2049" name="Picture 10">
              <a:extLst>
                <a:ext uri="{FF2B5EF4-FFF2-40B4-BE49-F238E27FC236}">
                  <a16:creationId xmlns:a16="http://schemas.microsoft.com/office/drawing/2014/main" id="{577BB564-D628-4E4D-AE4B-F7AA37CD12F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0271" y="5759157"/>
              <a:ext cx="1053410" cy="4508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602CAB2B-4886-4139-8F33-8B992979A9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8769" y="5741050"/>
              <a:ext cx="34887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ource Sans Pro Light" panose="020B0403030403020204" pitchFamily="34" charset="0"/>
                  <a:ea typeface="Source Sans Pro Light" panose="020B0403030403020204" pitchFamily="34" charset="0"/>
                  <a:cs typeface="Droid Sans" panose="020B0606030804020204" pitchFamily="34" charset="0"/>
                </a:rPr>
                <a:t>Master 1 Innovation territoriale et expérimentation :</a:t>
              </a:r>
              <a:br>
                <a:rPr kumimoji="0" lang="fr-FR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ource Sans Pro Light" panose="020B0403030403020204" pitchFamily="34" charset="0"/>
                  <a:ea typeface="Source Sans Pro Light" panose="020B0403030403020204" pitchFamily="34" charset="0"/>
                  <a:cs typeface="Droid Sans" panose="020B0606030804020204" pitchFamily="34" charset="0"/>
                </a:rPr>
              </a:br>
              <a:r>
                <a:rPr kumimoji="0" lang="fr-FR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ource Sans Pro Light" panose="020B0403030403020204" pitchFamily="34" charset="0"/>
                  <a:ea typeface="Source Sans Pro Light" panose="020B0403030403020204" pitchFamily="34" charset="0"/>
                  <a:cs typeface="Droid Sans" panose="020B0606030804020204" pitchFamily="34" charset="0"/>
                </a:rPr>
                <a:t>Images géographiques, analyses et réalisations</a:t>
              </a:r>
              <a:endParaRPr kumimoji="0" lang="fr-F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ource Sans Pro Light" panose="020B0403030403020204" pitchFamily="34" charset="0"/>
                <a:ea typeface="Source Sans Pro Light" panose="020B0403030403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24847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E10E715-55BC-43FB-952E-598547BBBF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2459" y="285825"/>
            <a:ext cx="6727081" cy="5140568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FDD4F8BD-CC4F-42F9-85CC-3762B0E9C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2459" y="5491705"/>
            <a:ext cx="6727082" cy="827451"/>
          </a:xfrm>
        </p:spPr>
        <p:txBody>
          <a:bodyPr wrap="square" bIns="0"/>
          <a:lstStyle/>
          <a:p>
            <a:r>
              <a:rPr lang="fr-FR" dirty="0"/>
              <a:t>Fabrication, consignation et utilisation des connaissances géographiques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137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E10E715-55BC-43FB-952E-598547BBBF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961" y="0"/>
            <a:ext cx="8602078" cy="6573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208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E10E715-55BC-43FB-952E-598547BBBF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961" y="0"/>
            <a:ext cx="8602078" cy="6573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41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389EC-5783-479C-BFE9-81B3BCB16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562" y="5110843"/>
            <a:ext cx="5502876" cy="1216553"/>
          </a:xfrm>
        </p:spPr>
        <p:txBody>
          <a:bodyPr/>
          <a:lstStyle/>
          <a:p>
            <a:r>
              <a:rPr lang="fr-FR" dirty="0"/>
              <a:t>Circuits trouvés dans le schéma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189750-1EE7-4DED-A438-AF945A6A36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2475" y="1271705"/>
            <a:ext cx="3384073" cy="252979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4A5EF9C-0D1F-405D-826C-187AA12764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2443" y="1273671"/>
            <a:ext cx="3327114" cy="25278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F4EE54C-FA74-4F82-A127-71B758FE134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69" y="1273671"/>
            <a:ext cx="3499556" cy="253068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1EE015A1-1B26-4098-99C9-761B46C9B4A5}"/>
              </a:ext>
            </a:extLst>
          </p:cNvPr>
          <p:cNvSpPr txBox="1">
            <a:spLocks/>
          </p:cNvSpPr>
          <p:nvPr/>
        </p:nvSpPr>
        <p:spPr>
          <a:xfrm>
            <a:off x="4432444" y="3804356"/>
            <a:ext cx="3327114" cy="620888"/>
          </a:xfrm>
          <a:prstGeom prst="rect">
            <a:avLst/>
          </a:prstGeom>
        </p:spPr>
        <p:txBody>
          <a:bodyPr vert="horz" lIns="91440" tIns="90000" rIns="91440" bIns="5400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defRPr>
            </a:lvl1pPr>
          </a:lstStyle>
          <a:p>
            <a:r>
              <a:rPr lang="fr-FR" sz="1800" dirty="0"/>
              <a:t>Le discours géographique hors recherche</a:t>
            </a:r>
            <a:endParaRPr lang="en-US" sz="180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E5D7F94-0077-401E-AF27-9143DA1F92EF}"/>
              </a:ext>
            </a:extLst>
          </p:cNvPr>
          <p:cNvSpPr txBox="1">
            <a:spLocks/>
          </p:cNvSpPr>
          <p:nvPr/>
        </p:nvSpPr>
        <p:spPr>
          <a:xfrm>
            <a:off x="419968" y="3801498"/>
            <a:ext cx="3499557" cy="620888"/>
          </a:xfrm>
          <a:prstGeom prst="rect">
            <a:avLst/>
          </a:prstGeom>
        </p:spPr>
        <p:txBody>
          <a:bodyPr vert="horz" lIns="91440" tIns="90000" rIns="91440" bIns="5400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defRPr>
            </a:lvl1pPr>
          </a:lstStyle>
          <a:p>
            <a:r>
              <a:rPr lang="fr-FR" sz="1800" dirty="0"/>
              <a:t>Les dynamiques affectant la recherche</a:t>
            </a:r>
            <a:endParaRPr lang="en-US" sz="180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C38953-BAF3-4865-A9B6-CFF3107625A7}"/>
              </a:ext>
            </a:extLst>
          </p:cNvPr>
          <p:cNvSpPr txBox="1">
            <a:spLocks/>
          </p:cNvSpPr>
          <p:nvPr/>
        </p:nvSpPr>
        <p:spPr>
          <a:xfrm>
            <a:off x="8272474" y="3801498"/>
            <a:ext cx="3384074" cy="620888"/>
          </a:xfrm>
          <a:prstGeom prst="rect">
            <a:avLst/>
          </a:prstGeom>
        </p:spPr>
        <p:txBody>
          <a:bodyPr vert="horz" lIns="91440" tIns="90000" rIns="91440" bIns="5400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defRPr>
            </a:lvl1pPr>
          </a:lstStyle>
          <a:p>
            <a:r>
              <a:rPr lang="fr-FR" sz="1800" dirty="0"/>
              <a:t>La boucle d’action</a:t>
            </a:r>
            <a:br>
              <a:rPr lang="fr-FR" sz="1800" dirty="0"/>
            </a:br>
            <a:r>
              <a:rPr lang="fr-FR" sz="1800" dirty="0"/>
              <a:t>automatisée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075082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18A94-4343-4038-BE3B-48107C88B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fr-FR" dirty="0" err="1"/>
              <a:t>Thinking</a:t>
            </a:r>
            <a:r>
              <a:rPr lang="fr-FR" dirty="0"/>
              <a:t> </a:t>
            </a:r>
            <a:r>
              <a:rPr lang="fr-FR" dirty="0" err="1"/>
              <a:t>further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799667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68AE328-1170-4B24-B38F-DB35A7124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Relation réalité - géographie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7DD9A0-C283-4B51-BD9B-A8D4661DC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Une géographie objective est-elle possible ?</a:t>
            </a:r>
          </a:p>
          <a:p>
            <a:pPr lvl="1"/>
            <a:r>
              <a:rPr lang="fr-FR" dirty="0"/>
              <a:t>Est-elle souhaitable ? A-t-elle un sens ? </a:t>
            </a:r>
          </a:p>
          <a:p>
            <a:pPr lvl="1"/>
            <a:r>
              <a:rPr lang="fr-FR" dirty="0"/>
              <a:t>Changement de nature entre réalité et connaissance.</a:t>
            </a:r>
          </a:p>
          <a:p>
            <a:pPr lvl="1"/>
            <a:r>
              <a:rPr lang="fr-FR" dirty="0"/>
              <a:t>La réalité peut-elle être réduite à l’information qu’elle contient ?</a:t>
            </a:r>
          </a:p>
          <a:p>
            <a:pPr lvl="1"/>
            <a:r>
              <a:rPr lang="fr-FR" dirty="0"/>
              <a:t>Quels dispositifs utiliser 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047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68AE328-1170-4B24-B38F-DB35A7124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Relation géographie - dimensions non physiques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7DD9A0-C283-4B51-BD9B-A8D4661DC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Exemples : la dimension numérique, la dimension narrative…</a:t>
            </a:r>
          </a:p>
          <a:p>
            <a:r>
              <a:rPr lang="fr-FR" dirty="0"/>
              <a:t>La dimension numérique est accessible en tout point de l’espace géographique. </a:t>
            </a:r>
          </a:p>
          <a:p>
            <a:r>
              <a:rPr lang="fr-FR" dirty="0"/>
              <a:t>Les machines évoluent dans cette dimension numérique </a:t>
            </a:r>
            <a:r>
              <a:rPr lang="fr-FR" i="1" dirty="0"/>
              <a:t>et</a:t>
            </a:r>
            <a:r>
              <a:rPr lang="fr-FR" dirty="0"/>
              <a:t> dans notre espace géographique.</a:t>
            </a:r>
          </a:p>
          <a:p>
            <a:r>
              <a:rPr lang="fr-FR" dirty="0"/>
              <a:t>Les univers narratifs peuvent s’appuyer sur la dimension numérique.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6278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18A94-4343-4038-BE3B-48107C88B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fr-FR" sz="4800" dirty="0"/>
              <a:t>Conclusion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692547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68AE328-1170-4B24-B38F-DB35A7124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Bilan du schéma et des interrogations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7DD9A0-C283-4B51-BD9B-A8D4661DC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Un schéma assez illustratif mais limité face à la complexité des interactions entre supports et traductions.</a:t>
            </a:r>
          </a:p>
          <a:p>
            <a:r>
              <a:rPr lang="fr-FR" dirty="0"/>
              <a:t>Réalité, science, perceptions et représentations : des questions déjà explorées de nombreuses fois.</a:t>
            </a:r>
          </a:p>
          <a:p>
            <a:r>
              <a:rPr lang="fr-FR" dirty="0"/>
              <a:t>Une piste intéressante : l’espace géographique augmenté.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421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18A94-4343-4038-BE3B-48107C88B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Du terrain au récit,</a:t>
            </a:r>
            <a:br>
              <a:rPr lang="fr-FR" dirty="0"/>
            </a:br>
            <a:r>
              <a:rPr lang="fr-FR" dirty="0"/>
              <a:t>des traductions multiples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206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C2F09B-1882-4C55-96D0-2132D7FDF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681" y="320674"/>
            <a:ext cx="11590638" cy="647699"/>
          </a:xfrm>
        </p:spPr>
        <p:txBody>
          <a:bodyPr/>
          <a:lstStyle/>
          <a:p>
            <a:r>
              <a:rPr lang="fr-FR" dirty="0"/>
              <a:t>Comment dérive-t-on des connaissances d’un terrain?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B001215-E9A8-477C-BB30-44F3F8E31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681" y="1149177"/>
            <a:ext cx="11590638" cy="5202195"/>
          </a:xfrm>
        </p:spPr>
        <p:txBody>
          <a:bodyPr/>
          <a:lstStyle/>
          <a:p>
            <a:r>
              <a:rPr lang="fr-FR" dirty="0"/>
              <a:t>On appréhende le terrain subjectivement ou objectivement.</a:t>
            </a:r>
          </a:p>
          <a:p>
            <a:r>
              <a:rPr lang="fr-FR" dirty="0"/>
              <a:t>On obtient une connaissance sous forme de récit.</a:t>
            </a:r>
          </a:p>
          <a:p>
            <a:r>
              <a:rPr lang="fr-FR" dirty="0"/>
              <a:t>On passe par plusieurs « étapes » avant d’y aboutir.</a:t>
            </a:r>
          </a:p>
        </p:txBody>
      </p:sp>
    </p:spTree>
    <p:extLst>
      <p:ext uri="{BB962C8B-B14F-4D97-AF65-F5344CB8AC3E}">
        <p14:creationId xmlns:p14="http://schemas.microsoft.com/office/powerpoint/2010/main" val="470701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67FB6D4-A3AA-47A4-9447-FFFC0C6487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223" y="285824"/>
            <a:ext cx="5859555" cy="6045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487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3FE74-0948-421D-9C9B-C56E154AB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Définitions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97F7A-0276-4E76-BBEE-493CE7A0B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Support : Un support peut être lu et on peut écrire dessus. Chaque support n'accepte le propos que sous une forme particulière.</a:t>
            </a:r>
            <a:endParaRPr lang="en-US" dirty="0"/>
          </a:p>
          <a:p>
            <a:r>
              <a:rPr lang="fr-FR" dirty="0"/>
              <a:t>Traduction : Action d’interpréter un propos et de le restituer sous une forme différente. Opère la transformation du message d’un support vers un autre. Ce sont des processus.</a:t>
            </a:r>
          </a:p>
          <a:p>
            <a:r>
              <a:rPr lang="fr-FR" dirty="0"/>
              <a:t>Processus : Suite d'actions qui permet d'obtenir un résultat particulier.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911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E10E715-55BC-43FB-952E-598547BBBF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4783" y="285825"/>
            <a:ext cx="4982434" cy="5140568"/>
          </a:xfrm>
          <a:prstGeom prst="rect">
            <a:avLst/>
          </a:prstGeom>
        </p:spPr>
      </p:pic>
      <p:sp>
        <p:nvSpPr>
          <p:cNvPr id="5" name="Title 6">
            <a:extLst>
              <a:ext uri="{FF2B5EF4-FFF2-40B4-BE49-F238E27FC236}">
                <a16:creationId xmlns:a16="http://schemas.microsoft.com/office/drawing/2014/main" id="{3B84B3E2-43AD-4582-ADA7-16E671D13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2459" y="5491705"/>
            <a:ext cx="6727082" cy="827451"/>
          </a:xfrm>
        </p:spPr>
        <p:txBody>
          <a:bodyPr wrap="square" bIns="0"/>
          <a:lstStyle/>
          <a:p>
            <a:r>
              <a:rPr lang="fr-FR" dirty="0"/>
              <a:t>Les traductions qui interviennent</a:t>
            </a:r>
            <a:br>
              <a:rPr lang="fr-FR" dirty="0"/>
            </a:br>
            <a:r>
              <a:rPr lang="fr-FR" dirty="0"/>
              <a:t>dans la construction du savoir géographique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715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C2F09B-1882-4C55-96D0-2132D7FDF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Confrontation à la réalité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B001215-E9A8-477C-BB30-44F3F8E311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Stage PRESHINE juin-juillet en visualisation de données.</a:t>
            </a:r>
          </a:p>
          <a:p>
            <a:pPr marL="0" indent="0">
              <a:buNone/>
            </a:pPr>
            <a:r>
              <a:rPr lang="fr-FR" dirty="0"/>
              <a:t>De nouvelles dynamiques évidentes observées.</a:t>
            </a:r>
          </a:p>
          <a:p>
            <a:pPr marL="0" indent="0">
              <a:buNone/>
            </a:pPr>
            <a:r>
              <a:rPr lang="fr-FR" dirty="0"/>
              <a:t>Les processus de traduction :</a:t>
            </a:r>
          </a:p>
          <a:p>
            <a:r>
              <a:rPr lang="fr-FR" dirty="0"/>
              <a:t>reçoivent des influences.</a:t>
            </a:r>
          </a:p>
          <a:p>
            <a:r>
              <a:rPr lang="fr-FR" dirty="0"/>
              <a:t>nourrissent d’autres supports.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926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E10E715-55BC-43FB-952E-598547BBBF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955" y="0"/>
            <a:ext cx="6198090" cy="6573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258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DDE04F8-39B1-4CC9-80B3-ACDC0A053F5E}"/>
              </a:ext>
            </a:extLst>
          </p:cNvPr>
          <p:cNvSpPr/>
          <p:nvPr/>
        </p:nvSpPr>
        <p:spPr>
          <a:xfrm>
            <a:off x="1" y="3126259"/>
            <a:ext cx="12192000" cy="28914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7C2F09B-1882-4C55-96D0-2132D7FDF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Développement du schéma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B001215-E9A8-477C-BB30-44F3F8E311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On place les éléments plus rigoureusement</a:t>
            </a:r>
          </a:p>
          <a:p>
            <a:r>
              <a:rPr lang="fr-FR" dirty="0"/>
              <a:t>On cherche des supports et des traductions que l’on aurait oubliés</a:t>
            </a:r>
          </a:p>
          <a:p>
            <a:r>
              <a:rPr lang="fr-FR" dirty="0"/>
              <a:t>Légende :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9741D5-31E7-4813-8E8D-9A4705F95A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24" y="3676525"/>
            <a:ext cx="10040751" cy="1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106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5774</TotalTime>
  <Words>1190</Words>
  <Application>Microsoft Office PowerPoint</Application>
  <PresentationFormat>Widescreen</PresentationFormat>
  <Paragraphs>162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Droid Sans</vt:lpstr>
      <vt:lpstr>Source Sans Pro</vt:lpstr>
      <vt:lpstr>Source Sans Pro Light</vt:lpstr>
      <vt:lpstr>Source Sans Pro Semibold</vt:lpstr>
      <vt:lpstr>Office Theme</vt:lpstr>
      <vt:lpstr>Fabrication et consignation du savoir géographique</vt:lpstr>
      <vt:lpstr>Du terrain au récit, des traductions multiples</vt:lpstr>
      <vt:lpstr>Comment dérive-t-on des connaissances d’un terrain?</vt:lpstr>
      <vt:lpstr>PowerPoint Presentation</vt:lpstr>
      <vt:lpstr>Définitions</vt:lpstr>
      <vt:lpstr>Les traductions qui interviennent dans la construction du savoir géographique</vt:lpstr>
      <vt:lpstr>Confrontation à la réalité</vt:lpstr>
      <vt:lpstr>PowerPoint Presentation</vt:lpstr>
      <vt:lpstr>Développement du schéma</vt:lpstr>
      <vt:lpstr>Fabrication, consignation et utilisation des connaissances géographiques</vt:lpstr>
      <vt:lpstr>PowerPoint Presentation</vt:lpstr>
      <vt:lpstr>PowerPoint Presentation</vt:lpstr>
      <vt:lpstr>Circuits trouvés dans le schéma</vt:lpstr>
      <vt:lpstr>Thinking further</vt:lpstr>
      <vt:lpstr>Relation réalité - géographie</vt:lpstr>
      <vt:lpstr>Relation géographie - dimensions non physiques</vt:lpstr>
      <vt:lpstr>Conclusion</vt:lpstr>
      <vt:lpstr>Bilan du schéma et des interrogations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Fabrication et consignation du savoir géographique</dc:title>
  <dc:creator>logan</dc:creator>
  <cp:lastModifiedBy>logan</cp:lastModifiedBy>
  <cp:revision>95</cp:revision>
  <dcterms:created xsi:type="dcterms:W3CDTF">2017-08-08T15:05:29Z</dcterms:created>
  <dcterms:modified xsi:type="dcterms:W3CDTF">2017-09-06T19:06:23Z</dcterms:modified>
</cp:coreProperties>
</file>